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370" r:id="rId4"/>
    <p:sldId id="354" r:id="rId5"/>
    <p:sldId id="482" r:id="rId6"/>
    <p:sldId id="481" r:id="rId7"/>
    <p:sldId id="487" r:id="rId8"/>
    <p:sldId id="486" r:id="rId9"/>
    <p:sldId id="488" r:id="rId10"/>
    <p:sldId id="860" r:id="rId11"/>
    <p:sldId id="369" r:id="rId12"/>
    <p:sldId id="859" r:id="rId13"/>
    <p:sldId id="857" r:id="rId14"/>
    <p:sldId id="856" r:id="rId15"/>
    <p:sldId id="858" r:id="rId16"/>
    <p:sldId id="816" r:id="rId17"/>
    <p:sldId id="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cock, Jessica" userId="S::jessica.hancock@city.ac.uk::9c911293-bd37-41f3-9af2-ce42fa2ec464" providerId="AD" clId="Web-{204F5474-D3A2-5944-EF91-4C402CE9EF17}"/>
    <pc:docChg chg="mod modSld">
      <pc:chgData name="Hancock, Jessica" userId="S::jessica.hancock@city.ac.uk::9c911293-bd37-41f3-9af2-ce42fa2ec464" providerId="AD" clId="Web-{204F5474-D3A2-5944-EF91-4C402CE9EF17}" dt="2021-06-07T09:56:43.561" v="33" actId="20577"/>
      <pc:docMkLst>
        <pc:docMk/>
      </pc:docMkLst>
      <pc:sldChg chg="modSp">
        <pc:chgData name="Hancock, Jessica" userId="S::jessica.hancock@city.ac.uk::9c911293-bd37-41f3-9af2-ce42fa2ec464" providerId="AD" clId="Web-{204F5474-D3A2-5944-EF91-4C402CE9EF17}" dt="2021-06-07T09:56:43.561" v="33" actId="20577"/>
        <pc:sldMkLst>
          <pc:docMk/>
          <pc:sldMk cId="1587643766" sldId="256"/>
        </pc:sldMkLst>
        <pc:spChg chg="mod">
          <ac:chgData name="Hancock, Jessica" userId="S::jessica.hancock@city.ac.uk::9c911293-bd37-41f3-9af2-ce42fa2ec464" providerId="AD" clId="Web-{204F5474-D3A2-5944-EF91-4C402CE9EF17}" dt="2021-06-07T09:56:43.561" v="33" actId="20577"/>
          <ac:spMkLst>
            <pc:docMk/>
            <pc:sldMk cId="1587643766" sldId="256"/>
            <ac:spMk id="3" creationId="{1E3F866A-CCBD-4AAD-802A-2A3491A33A07}"/>
          </ac:spMkLst>
        </pc:spChg>
      </pc:sldChg>
    </pc:docChg>
  </pc:docChgLst>
  <pc:docChgLst>
    <pc:chgData name="Hancock, Jessica" userId="S::jessica.hancock@city.ac.uk::9c911293-bd37-41f3-9af2-ce42fa2ec464" providerId="AD" clId="Web-{F494C59F-C027-2000-AE05-FAA0B9DFD891}"/>
    <pc:docChg chg="modSld">
      <pc:chgData name="Hancock, Jessica" userId="S::jessica.hancock@city.ac.uk::9c911293-bd37-41f3-9af2-ce42fa2ec464" providerId="AD" clId="Web-{F494C59F-C027-2000-AE05-FAA0B9DFD891}" dt="2021-05-07T14:04:22.373" v="29"/>
      <pc:docMkLst>
        <pc:docMk/>
      </pc:docMkLst>
      <pc:sldChg chg="addSp delSp modSp">
        <pc:chgData name="Hancock, Jessica" userId="S::jessica.hancock@city.ac.uk::9c911293-bd37-41f3-9af2-ce42fa2ec464" providerId="AD" clId="Web-{F494C59F-C027-2000-AE05-FAA0B9DFD891}" dt="2021-05-07T14:04:22.373" v="29"/>
        <pc:sldMkLst>
          <pc:docMk/>
          <pc:sldMk cId="2789523144" sldId="816"/>
        </pc:sldMkLst>
        <pc:spChg chg="add del mod">
          <ac:chgData name="Hancock, Jessica" userId="S::jessica.hancock@city.ac.uk::9c911293-bd37-41f3-9af2-ce42fa2ec464" providerId="AD" clId="Web-{F494C59F-C027-2000-AE05-FAA0B9DFD891}" dt="2021-05-07T14:03:58.324" v="28"/>
          <ac:spMkLst>
            <pc:docMk/>
            <pc:sldMk cId="2789523144" sldId="816"/>
            <ac:spMk id="2" creationId="{AC3B92E7-F53B-4DDF-9CDA-203127076F69}"/>
          </ac:spMkLst>
        </pc:spChg>
        <pc:spChg chg="add del">
          <ac:chgData name="Hancock, Jessica" userId="S::jessica.hancock@city.ac.uk::9c911293-bd37-41f3-9af2-ce42fa2ec464" providerId="AD" clId="Web-{F494C59F-C027-2000-AE05-FAA0B9DFD891}" dt="2021-05-07T14:03:52.652" v="25"/>
          <ac:spMkLst>
            <pc:docMk/>
            <pc:sldMk cId="2789523144" sldId="816"/>
            <ac:spMk id="5" creationId="{DC71A8F8-DFFC-4071-9F79-C990BFC656F3}"/>
          </ac:spMkLst>
        </pc:spChg>
        <pc:spChg chg="add del">
          <ac:chgData name="Hancock, Jessica" userId="S::jessica.hancock@city.ac.uk::9c911293-bd37-41f3-9af2-ce42fa2ec464" providerId="AD" clId="Web-{F494C59F-C027-2000-AE05-FAA0B9DFD891}" dt="2021-05-07T14:03:51.105" v="24"/>
          <ac:spMkLst>
            <pc:docMk/>
            <pc:sldMk cId="2789523144" sldId="816"/>
            <ac:spMk id="6" creationId="{F238CC45-F3CC-4598-8F76-5D6EC02C7563}"/>
          </ac:spMkLst>
        </pc:spChg>
        <pc:spChg chg="add del">
          <ac:chgData name="Hancock, Jessica" userId="S::jessica.hancock@city.ac.uk::9c911293-bd37-41f3-9af2-ce42fa2ec464" providerId="AD" clId="Web-{F494C59F-C027-2000-AE05-FAA0B9DFD891}" dt="2021-05-07T14:03:56.809" v="27"/>
          <ac:spMkLst>
            <pc:docMk/>
            <pc:sldMk cId="2789523144" sldId="816"/>
            <ac:spMk id="7" creationId="{23403B4D-8237-4A95-8D4E-562AC2DAB7FC}"/>
          </ac:spMkLst>
        </pc:spChg>
        <pc:spChg chg="add mod">
          <ac:chgData name="Hancock, Jessica" userId="S::jessica.hancock@city.ac.uk::9c911293-bd37-41f3-9af2-ce42fa2ec464" providerId="AD" clId="Web-{F494C59F-C027-2000-AE05-FAA0B9DFD891}" dt="2021-05-07T14:04:22.373" v="29"/>
          <ac:spMkLst>
            <pc:docMk/>
            <pc:sldMk cId="2789523144" sldId="816"/>
            <ac:spMk id="9" creationId="{DF532B58-0E8D-4F7B-BDF8-6CDE930B8361}"/>
          </ac:spMkLst>
        </pc:spChg>
      </pc:sldChg>
    </pc:docChg>
  </pc:docChgLst>
  <pc:docChgLst>
    <pc:chgData name="Hancock, Jessica" userId="9c911293-bd37-41f3-9af2-ce42fa2ec464" providerId="ADAL" clId="{8B02006E-E6D1-4F7A-A5AD-4D1DEC38E367}"/>
    <pc:docChg chg="modShowInfo">
      <pc:chgData name="Hancock, Jessica" userId="9c911293-bd37-41f3-9af2-ce42fa2ec464" providerId="ADAL" clId="{8B02006E-E6D1-4F7A-A5AD-4D1DEC38E367}" dt="2021-06-09T08:37:42.161" v="0" actId="2744"/>
      <pc:docMkLst>
        <pc:docMk/>
      </pc:docMkLst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6524D-D0C3-4492-9C1C-8CC66FABBC6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343A68C9-6F69-4449-ADC8-AEBDFCA97D93}">
      <dgm:prSet/>
      <dgm:spPr/>
      <dgm:t>
        <a:bodyPr/>
        <a:lstStyle/>
        <a:p>
          <a:pPr>
            <a:defRPr cap="all"/>
          </a:pPr>
          <a:r>
            <a:rPr lang="en-GB" cap="none" baseline="0"/>
            <a:t>How do you get where you want to be?</a:t>
          </a:r>
          <a:endParaRPr lang="en-US" cap="none" baseline="0"/>
        </a:p>
      </dgm:t>
    </dgm:pt>
    <dgm:pt modelId="{A931E022-BD2C-4084-9887-A2D0BDE187CF}" type="parTrans" cxnId="{F706A758-C5C5-4A5B-B659-CB609B2F6CF0}">
      <dgm:prSet/>
      <dgm:spPr/>
      <dgm:t>
        <a:bodyPr/>
        <a:lstStyle/>
        <a:p>
          <a:endParaRPr lang="en-US"/>
        </a:p>
      </dgm:t>
    </dgm:pt>
    <dgm:pt modelId="{51EE7DB0-5232-4654-B678-EC6AF60998A4}" type="sibTrans" cxnId="{F706A758-C5C5-4A5B-B659-CB609B2F6CF0}">
      <dgm:prSet/>
      <dgm:spPr/>
      <dgm:t>
        <a:bodyPr/>
        <a:lstStyle/>
        <a:p>
          <a:endParaRPr lang="en-US"/>
        </a:p>
      </dgm:t>
    </dgm:pt>
    <dgm:pt modelId="{6F6C1490-13B4-464D-B96D-0C3EFCAB0EB9}">
      <dgm:prSet/>
      <dgm:spPr/>
      <dgm:t>
        <a:bodyPr/>
        <a:lstStyle/>
        <a:p>
          <a:pPr>
            <a:defRPr cap="all"/>
          </a:pPr>
          <a:r>
            <a:rPr lang="en-GB" cap="none" baseline="0"/>
            <a:t>What are you good at?</a:t>
          </a:r>
          <a:endParaRPr lang="en-US" cap="none" baseline="0"/>
        </a:p>
      </dgm:t>
    </dgm:pt>
    <dgm:pt modelId="{D62F8AD1-EF4C-4055-B548-AB5AA0076A09}" type="parTrans" cxnId="{06201F9A-8ACC-4B26-A550-E6E2A356C31E}">
      <dgm:prSet/>
      <dgm:spPr/>
      <dgm:t>
        <a:bodyPr/>
        <a:lstStyle/>
        <a:p>
          <a:endParaRPr lang="en-US"/>
        </a:p>
      </dgm:t>
    </dgm:pt>
    <dgm:pt modelId="{10276ADB-B82E-4FE4-B513-5603406B8933}" type="sibTrans" cxnId="{06201F9A-8ACC-4B26-A550-E6E2A356C31E}">
      <dgm:prSet/>
      <dgm:spPr/>
      <dgm:t>
        <a:bodyPr/>
        <a:lstStyle/>
        <a:p>
          <a:endParaRPr lang="en-US"/>
        </a:p>
      </dgm:t>
    </dgm:pt>
    <dgm:pt modelId="{3C1EE8B0-70D2-4D65-AEC8-52C1222B6C6A}">
      <dgm:prSet/>
      <dgm:spPr/>
      <dgm:t>
        <a:bodyPr/>
        <a:lstStyle/>
        <a:p>
          <a:pPr>
            <a:defRPr cap="all"/>
          </a:pPr>
          <a:r>
            <a:rPr lang="en-GB" cap="none" baseline="0"/>
            <a:t>What do you want to improve?</a:t>
          </a:r>
          <a:endParaRPr lang="en-US" cap="none" baseline="0"/>
        </a:p>
      </dgm:t>
    </dgm:pt>
    <dgm:pt modelId="{1D2408E4-841D-42C0-98DE-98AF1A51F5F8}" type="parTrans" cxnId="{CA7A52E7-D004-4C2E-B879-DFB45E38B6F3}">
      <dgm:prSet/>
      <dgm:spPr/>
      <dgm:t>
        <a:bodyPr/>
        <a:lstStyle/>
        <a:p>
          <a:endParaRPr lang="en-US"/>
        </a:p>
      </dgm:t>
    </dgm:pt>
    <dgm:pt modelId="{621FFFEF-4914-4D88-8985-72A6E7C2DFAD}" type="sibTrans" cxnId="{CA7A52E7-D004-4C2E-B879-DFB45E38B6F3}">
      <dgm:prSet/>
      <dgm:spPr/>
      <dgm:t>
        <a:bodyPr/>
        <a:lstStyle/>
        <a:p>
          <a:endParaRPr lang="en-US"/>
        </a:p>
      </dgm:t>
    </dgm:pt>
    <dgm:pt modelId="{140E2A76-D8F8-423B-9A33-915E5F2F23EF}" type="pres">
      <dgm:prSet presAssocID="{78C6524D-D0C3-4492-9C1C-8CC66FABBC60}" presName="root" presStyleCnt="0">
        <dgm:presLayoutVars>
          <dgm:dir/>
          <dgm:resizeHandles val="exact"/>
        </dgm:presLayoutVars>
      </dgm:prSet>
      <dgm:spPr/>
    </dgm:pt>
    <dgm:pt modelId="{FC4B2799-1E08-4601-B0D7-7C878E27F0D1}" type="pres">
      <dgm:prSet presAssocID="{343A68C9-6F69-4449-ADC8-AEBDFCA97D93}" presName="compNode" presStyleCnt="0"/>
      <dgm:spPr/>
    </dgm:pt>
    <dgm:pt modelId="{7981189D-5776-4887-8F41-F8B7542254DD}" type="pres">
      <dgm:prSet presAssocID="{343A68C9-6F69-4449-ADC8-AEBDFCA97D93}" presName="iconBgRect" presStyleLbl="bgShp" presStyleIdx="0" presStyleCnt="3"/>
      <dgm:spPr/>
    </dgm:pt>
    <dgm:pt modelId="{A206BEEC-896E-4BC5-86A2-D7ADE62A7BD8}" type="pres">
      <dgm:prSet presAssocID="{343A68C9-6F69-4449-ADC8-AEBDFCA97D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B50C9D0A-5A0D-45D9-9BBA-1959C3EB0176}" type="pres">
      <dgm:prSet presAssocID="{343A68C9-6F69-4449-ADC8-AEBDFCA97D93}" presName="spaceRect" presStyleCnt="0"/>
      <dgm:spPr/>
    </dgm:pt>
    <dgm:pt modelId="{ACA402EF-4D95-4339-9185-E0E57FF2BC47}" type="pres">
      <dgm:prSet presAssocID="{343A68C9-6F69-4449-ADC8-AEBDFCA97D93}" presName="textRect" presStyleLbl="revTx" presStyleIdx="0" presStyleCnt="3">
        <dgm:presLayoutVars>
          <dgm:chMax val="1"/>
          <dgm:chPref val="1"/>
        </dgm:presLayoutVars>
      </dgm:prSet>
      <dgm:spPr/>
    </dgm:pt>
    <dgm:pt modelId="{D089B9AD-C129-4D36-8C1D-E9ADFDB276F5}" type="pres">
      <dgm:prSet presAssocID="{51EE7DB0-5232-4654-B678-EC6AF60998A4}" presName="sibTrans" presStyleCnt="0"/>
      <dgm:spPr/>
    </dgm:pt>
    <dgm:pt modelId="{D60E9C76-3566-40FF-87D6-B44037C6D440}" type="pres">
      <dgm:prSet presAssocID="{6F6C1490-13B4-464D-B96D-0C3EFCAB0EB9}" presName="compNode" presStyleCnt="0"/>
      <dgm:spPr/>
    </dgm:pt>
    <dgm:pt modelId="{DD79E58A-2062-492B-919D-9F0D8EA94C97}" type="pres">
      <dgm:prSet presAssocID="{6F6C1490-13B4-464D-B96D-0C3EFCAB0EB9}" presName="iconBgRect" presStyleLbl="bgShp" presStyleIdx="1" presStyleCnt="3"/>
      <dgm:spPr/>
    </dgm:pt>
    <dgm:pt modelId="{B3A32224-393F-4F0D-9F8C-2035EA405DA8}" type="pres">
      <dgm:prSet presAssocID="{6F6C1490-13B4-464D-B96D-0C3EFCAB0E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748DA70B-90EE-4CA9-8DFC-0CF26B3D59DE}" type="pres">
      <dgm:prSet presAssocID="{6F6C1490-13B4-464D-B96D-0C3EFCAB0EB9}" presName="spaceRect" presStyleCnt="0"/>
      <dgm:spPr/>
    </dgm:pt>
    <dgm:pt modelId="{CAD113CB-5C8E-4E61-A011-2E143CB79725}" type="pres">
      <dgm:prSet presAssocID="{6F6C1490-13B4-464D-B96D-0C3EFCAB0EB9}" presName="textRect" presStyleLbl="revTx" presStyleIdx="1" presStyleCnt="3">
        <dgm:presLayoutVars>
          <dgm:chMax val="1"/>
          <dgm:chPref val="1"/>
        </dgm:presLayoutVars>
      </dgm:prSet>
      <dgm:spPr/>
    </dgm:pt>
    <dgm:pt modelId="{B5E527B8-3757-49C3-A398-80AADC8492DD}" type="pres">
      <dgm:prSet presAssocID="{10276ADB-B82E-4FE4-B513-5603406B8933}" presName="sibTrans" presStyleCnt="0"/>
      <dgm:spPr/>
    </dgm:pt>
    <dgm:pt modelId="{5EB30B9B-E70A-43BE-A456-62E8F78AE0FF}" type="pres">
      <dgm:prSet presAssocID="{3C1EE8B0-70D2-4D65-AEC8-52C1222B6C6A}" presName="compNode" presStyleCnt="0"/>
      <dgm:spPr/>
    </dgm:pt>
    <dgm:pt modelId="{B5E7BE30-6F19-4A61-999C-BF693B93B8BC}" type="pres">
      <dgm:prSet presAssocID="{3C1EE8B0-70D2-4D65-AEC8-52C1222B6C6A}" presName="iconBgRect" presStyleLbl="bgShp" presStyleIdx="2" presStyleCnt="3"/>
      <dgm:spPr/>
    </dgm:pt>
    <dgm:pt modelId="{54B7BC72-35DE-4653-BF92-F267C65BDDE7}" type="pres">
      <dgm:prSet presAssocID="{3C1EE8B0-70D2-4D65-AEC8-52C1222B6C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3404E7D-6536-40A3-8888-3C771588C7B4}" type="pres">
      <dgm:prSet presAssocID="{3C1EE8B0-70D2-4D65-AEC8-52C1222B6C6A}" presName="spaceRect" presStyleCnt="0"/>
      <dgm:spPr/>
    </dgm:pt>
    <dgm:pt modelId="{31284977-CB5B-460F-8A7B-4EED6364C85E}" type="pres">
      <dgm:prSet presAssocID="{3C1EE8B0-70D2-4D65-AEC8-52C1222B6C6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0A21938-5EC9-4940-A0F0-869E3AEE9911}" type="presOf" srcId="{6F6C1490-13B4-464D-B96D-0C3EFCAB0EB9}" destId="{CAD113CB-5C8E-4E61-A011-2E143CB79725}" srcOrd="0" destOrd="0" presId="urn:microsoft.com/office/officeart/2018/5/layout/IconCircleLabelList"/>
    <dgm:cxn modelId="{74304F5F-0FC9-44A8-AF4D-2835D11B40DA}" type="presOf" srcId="{3C1EE8B0-70D2-4D65-AEC8-52C1222B6C6A}" destId="{31284977-CB5B-460F-8A7B-4EED6364C85E}" srcOrd="0" destOrd="0" presId="urn:microsoft.com/office/officeart/2018/5/layout/IconCircleLabelList"/>
    <dgm:cxn modelId="{F706A758-C5C5-4A5B-B659-CB609B2F6CF0}" srcId="{78C6524D-D0C3-4492-9C1C-8CC66FABBC60}" destId="{343A68C9-6F69-4449-ADC8-AEBDFCA97D93}" srcOrd="0" destOrd="0" parTransId="{A931E022-BD2C-4084-9887-A2D0BDE187CF}" sibTransId="{51EE7DB0-5232-4654-B678-EC6AF60998A4}"/>
    <dgm:cxn modelId="{C7487B80-CC78-4479-81D4-8A56DDDE8168}" type="presOf" srcId="{343A68C9-6F69-4449-ADC8-AEBDFCA97D93}" destId="{ACA402EF-4D95-4339-9185-E0E57FF2BC47}" srcOrd="0" destOrd="0" presId="urn:microsoft.com/office/officeart/2018/5/layout/IconCircleLabelList"/>
    <dgm:cxn modelId="{06201F9A-8ACC-4B26-A550-E6E2A356C31E}" srcId="{78C6524D-D0C3-4492-9C1C-8CC66FABBC60}" destId="{6F6C1490-13B4-464D-B96D-0C3EFCAB0EB9}" srcOrd="1" destOrd="0" parTransId="{D62F8AD1-EF4C-4055-B548-AB5AA0076A09}" sibTransId="{10276ADB-B82E-4FE4-B513-5603406B8933}"/>
    <dgm:cxn modelId="{CF3139A7-887D-4AA3-B4B9-7F5C7D7C82D6}" type="presOf" srcId="{78C6524D-D0C3-4492-9C1C-8CC66FABBC60}" destId="{140E2A76-D8F8-423B-9A33-915E5F2F23EF}" srcOrd="0" destOrd="0" presId="urn:microsoft.com/office/officeart/2018/5/layout/IconCircleLabelList"/>
    <dgm:cxn modelId="{CA7A52E7-D004-4C2E-B879-DFB45E38B6F3}" srcId="{78C6524D-D0C3-4492-9C1C-8CC66FABBC60}" destId="{3C1EE8B0-70D2-4D65-AEC8-52C1222B6C6A}" srcOrd="2" destOrd="0" parTransId="{1D2408E4-841D-42C0-98DE-98AF1A51F5F8}" sibTransId="{621FFFEF-4914-4D88-8985-72A6E7C2DFAD}"/>
    <dgm:cxn modelId="{0AD94770-1E57-4221-8C32-E987133847F4}" type="presParOf" srcId="{140E2A76-D8F8-423B-9A33-915E5F2F23EF}" destId="{FC4B2799-1E08-4601-B0D7-7C878E27F0D1}" srcOrd="0" destOrd="0" presId="urn:microsoft.com/office/officeart/2018/5/layout/IconCircleLabelList"/>
    <dgm:cxn modelId="{6EDAD669-2A64-41B5-9E37-E0B222F0310D}" type="presParOf" srcId="{FC4B2799-1E08-4601-B0D7-7C878E27F0D1}" destId="{7981189D-5776-4887-8F41-F8B7542254DD}" srcOrd="0" destOrd="0" presId="urn:microsoft.com/office/officeart/2018/5/layout/IconCircleLabelList"/>
    <dgm:cxn modelId="{38F0E1C7-B48A-4342-97D1-A08D8ADC5F90}" type="presParOf" srcId="{FC4B2799-1E08-4601-B0D7-7C878E27F0D1}" destId="{A206BEEC-896E-4BC5-86A2-D7ADE62A7BD8}" srcOrd="1" destOrd="0" presId="urn:microsoft.com/office/officeart/2018/5/layout/IconCircleLabelList"/>
    <dgm:cxn modelId="{EC8A8792-E5AE-4B70-BD0B-1A82EDBA778A}" type="presParOf" srcId="{FC4B2799-1E08-4601-B0D7-7C878E27F0D1}" destId="{B50C9D0A-5A0D-45D9-9BBA-1959C3EB0176}" srcOrd="2" destOrd="0" presId="urn:microsoft.com/office/officeart/2018/5/layout/IconCircleLabelList"/>
    <dgm:cxn modelId="{A4BD9F6E-29E7-42C9-A9C4-1B633CBF3F47}" type="presParOf" srcId="{FC4B2799-1E08-4601-B0D7-7C878E27F0D1}" destId="{ACA402EF-4D95-4339-9185-E0E57FF2BC47}" srcOrd="3" destOrd="0" presId="urn:microsoft.com/office/officeart/2018/5/layout/IconCircleLabelList"/>
    <dgm:cxn modelId="{A283B6C2-566C-49F4-95E9-32FEFAFF5AC2}" type="presParOf" srcId="{140E2A76-D8F8-423B-9A33-915E5F2F23EF}" destId="{D089B9AD-C129-4D36-8C1D-E9ADFDB276F5}" srcOrd="1" destOrd="0" presId="urn:microsoft.com/office/officeart/2018/5/layout/IconCircleLabelList"/>
    <dgm:cxn modelId="{95B09846-5DC6-4E62-A432-DEF5E93CDA9B}" type="presParOf" srcId="{140E2A76-D8F8-423B-9A33-915E5F2F23EF}" destId="{D60E9C76-3566-40FF-87D6-B44037C6D440}" srcOrd="2" destOrd="0" presId="urn:microsoft.com/office/officeart/2018/5/layout/IconCircleLabelList"/>
    <dgm:cxn modelId="{EBBD8BFC-406D-4F9E-A7B4-DB3AB4085CB2}" type="presParOf" srcId="{D60E9C76-3566-40FF-87D6-B44037C6D440}" destId="{DD79E58A-2062-492B-919D-9F0D8EA94C97}" srcOrd="0" destOrd="0" presId="urn:microsoft.com/office/officeart/2018/5/layout/IconCircleLabelList"/>
    <dgm:cxn modelId="{426377F1-F9DE-47AE-B32E-0910E79A30C3}" type="presParOf" srcId="{D60E9C76-3566-40FF-87D6-B44037C6D440}" destId="{B3A32224-393F-4F0D-9F8C-2035EA405DA8}" srcOrd="1" destOrd="0" presId="urn:microsoft.com/office/officeart/2018/5/layout/IconCircleLabelList"/>
    <dgm:cxn modelId="{EC61C313-4769-42F3-A7C4-363A206344DD}" type="presParOf" srcId="{D60E9C76-3566-40FF-87D6-B44037C6D440}" destId="{748DA70B-90EE-4CA9-8DFC-0CF26B3D59DE}" srcOrd="2" destOrd="0" presId="urn:microsoft.com/office/officeart/2018/5/layout/IconCircleLabelList"/>
    <dgm:cxn modelId="{737A8C8E-6A67-4659-B179-CBCCDAE0BF41}" type="presParOf" srcId="{D60E9C76-3566-40FF-87D6-B44037C6D440}" destId="{CAD113CB-5C8E-4E61-A011-2E143CB79725}" srcOrd="3" destOrd="0" presId="urn:microsoft.com/office/officeart/2018/5/layout/IconCircleLabelList"/>
    <dgm:cxn modelId="{1A4ECE5C-AE0D-4120-827D-B5F8EF654821}" type="presParOf" srcId="{140E2A76-D8F8-423B-9A33-915E5F2F23EF}" destId="{B5E527B8-3757-49C3-A398-80AADC8492DD}" srcOrd="3" destOrd="0" presId="urn:microsoft.com/office/officeart/2018/5/layout/IconCircleLabelList"/>
    <dgm:cxn modelId="{E8517363-0466-454D-839F-8F5093F4D907}" type="presParOf" srcId="{140E2A76-D8F8-423B-9A33-915E5F2F23EF}" destId="{5EB30B9B-E70A-43BE-A456-62E8F78AE0FF}" srcOrd="4" destOrd="0" presId="urn:microsoft.com/office/officeart/2018/5/layout/IconCircleLabelList"/>
    <dgm:cxn modelId="{1BBD66E3-AFB1-4ABD-9F29-65BB5A485C82}" type="presParOf" srcId="{5EB30B9B-E70A-43BE-A456-62E8F78AE0FF}" destId="{B5E7BE30-6F19-4A61-999C-BF693B93B8BC}" srcOrd="0" destOrd="0" presId="urn:microsoft.com/office/officeart/2018/5/layout/IconCircleLabelList"/>
    <dgm:cxn modelId="{7C626B62-EF6A-4E12-8519-0D53A886F926}" type="presParOf" srcId="{5EB30B9B-E70A-43BE-A456-62E8F78AE0FF}" destId="{54B7BC72-35DE-4653-BF92-F267C65BDDE7}" srcOrd="1" destOrd="0" presId="urn:microsoft.com/office/officeart/2018/5/layout/IconCircleLabelList"/>
    <dgm:cxn modelId="{3A2DA768-F991-428A-AFA6-DEC970F35313}" type="presParOf" srcId="{5EB30B9B-E70A-43BE-A456-62E8F78AE0FF}" destId="{F3404E7D-6536-40A3-8888-3C771588C7B4}" srcOrd="2" destOrd="0" presId="urn:microsoft.com/office/officeart/2018/5/layout/IconCircleLabelList"/>
    <dgm:cxn modelId="{D067C688-E7CE-4BEF-91D5-D8BA56DA3A47}" type="presParOf" srcId="{5EB30B9B-E70A-43BE-A456-62E8F78AE0FF}" destId="{31284977-CB5B-460F-8A7B-4EED6364C85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14CCA-48A9-4D15-8309-1BDC3C7E746E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DF2A62-E4BE-458E-A0E6-091D59E8CC59}">
      <dgm:prSet/>
      <dgm:spPr/>
      <dgm:t>
        <a:bodyPr/>
        <a:lstStyle/>
        <a:p>
          <a:r>
            <a:rPr lang="en-GB"/>
            <a:t>Diversity</a:t>
          </a:r>
          <a:endParaRPr lang="en-US"/>
        </a:p>
      </dgm:t>
    </dgm:pt>
    <dgm:pt modelId="{930C170A-9FEC-4F94-8D7F-7F0369E0D376}" type="parTrans" cxnId="{D8AFE8D7-6029-4699-804B-30F8AA827445}">
      <dgm:prSet/>
      <dgm:spPr/>
      <dgm:t>
        <a:bodyPr/>
        <a:lstStyle/>
        <a:p>
          <a:endParaRPr lang="en-US"/>
        </a:p>
      </dgm:t>
    </dgm:pt>
    <dgm:pt modelId="{6B04CA81-0611-4D28-982C-8BA9F8BC4CD4}" type="sibTrans" cxnId="{D8AFE8D7-6029-4699-804B-30F8AA827445}">
      <dgm:prSet/>
      <dgm:spPr/>
      <dgm:t>
        <a:bodyPr/>
        <a:lstStyle/>
        <a:p>
          <a:endParaRPr lang="en-US"/>
        </a:p>
      </dgm:t>
    </dgm:pt>
    <dgm:pt modelId="{FBA0D78A-4190-48A8-95F6-30337C2EDA3D}">
      <dgm:prSet/>
      <dgm:spPr/>
      <dgm:t>
        <a:bodyPr/>
        <a:lstStyle/>
        <a:p>
          <a:r>
            <a:rPr lang="en-US"/>
            <a:t>Equality</a:t>
          </a:r>
        </a:p>
      </dgm:t>
    </dgm:pt>
    <dgm:pt modelId="{EF5BE188-E304-4667-B299-32988DD6574A}" type="parTrans" cxnId="{79583539-9246-4D84-9F0D-3EB97BECDE6F}">
      <dgm:prSet/>
      <dgm:spPr/>
      <dgm:t>
        <a:bodyPr/>
        <a:lstStyle/>
        <a:p>
          <a:endParaRPr lang="en-GB"/>
        </a:p>
      </dgm:t>
    </dgm:pt>
    <dgm:pt modelId="{AFD190C7-EE25-459F-A3EC-B0C7A634E858}" type="sibTrans" cxnId="{79583539-9246-4D84-9F0D-3EB97BECDE6F}">
      <dgm:prSet/>
      <dgm:spPr/>
      <dgm:t>
        <a:bodyPr/>
        <a:lstStyle/>
        <a:p>
          <a:endParaRPr lang="en-GB"/>
        </a:p>
      </dgm:t>
    </dgm:pt>
    <dgm:pt modelId="{FC7D4EBF-E5C8-4C27-891A-09F2AD2A2EE4}">
      <dgm:prSet/>
      <dgm:spPr/>
      <dgm:t>
        <a:bodyPr/>
        <a:lstStyle/>
        <a:p>
          <a:r>
            <a:rPr lang="en-US"/>
            <a:t>Compassion</a:t>
          </a:r>
        </a:p>
      </dgm:t>
    </dgm:pt>
    <dgm:pt modelId="{6045BE5D-8CA6-4F7F-A2F9-6AE3109ED768}" type="parTrans" cxnId="{83C6E0CB-CF13-4D8D-9FEC-F68DD561962B}">
      <dgm:prSet/>
      <dgm:spPr/>
      <dgm:t>
        <a:bodyPr/>
        <a:lstStyle/>
        <a:p>
          <a:endParaRPr lang="en-GB"/>
        </a:p>
      </dgm:t>
    </dgm:pt>
    <dgm:pt modelId="{9F4B447A-C2FD-4D48-806A-88E55517AC7E}" type="sibTrans" cxnId="{83C6E0CB-CF13-4D8D-9FEC-F68DD561962B}">
      <dgm:prSet/>
      <dgm:spPr/>
      <dgm:t>
        <a:bodyPr/>
        <a:lstStyle/>
        <a:p>
          <a:endParaRPr lang="en-GB"/>
        </a:p>
      </dgm:t>
    </dgm:pt>
    <dgm:pt modelId="{6BD4DE5F-AC7F-423C-A2FF-ABBF9C7ACA92}" type="pres">
      <dgm:prSet presAssocID="{FA814CCA-48A9-4D15-8309-1BDC3C7E746E}" presName="diagram" presStyleCnt="0">
        <dgm:presLayoutVars>
          <dgm:dir/>
          <dgm:resizeHandles val="exact"/>
        </dgm:presLayoutVars>
      </dgm:prSet>
      <dgm:spPr/>
    </dgm:pt>
    <dgm:pt modelId="{A9AC6517-94F7-4CB4-86D5-5190DD5DBE73}" type="pres">
      <dgm:prSet presAssocID="{E0DF2A62-E4BE-458E-A0E6-091D59E8CC59}" presName="node" presStyleLbl="node1" presStyleIdx="0" presStyleCnt="3">
        <dgm:presLayoutVars>
          <dgm:bulletEnabled val="1"/>
        </dgm:presLayoutVars>
      </dgm:prSet>
      <dgm:spPr/>
    </dgm:pt>
    <dgm:pt modelId="{75EFB002-181A-4D42-9365-E7D055AE9FA8}" type="pres">
      <dgm:prSet presAssocID="{6B04CA81-0611-4D28-982C-8BA9F8BC4CD4}" presName="sibTrans" presStyleCnt="0"/>
      <dgm:spPr/>
    </dgm:pt>
    <dgm:pt modelId="{3DB5E722-F565-4A42-833E-A9B1A3F94994}" type="pres">
      <dgm:prSet presAssocID="{FBA0D78A-4190-48A8-95F6-30337C2EDA3D}" presName="node" presStyleLbl="node1" presStyleIdx="1" presStyleCnt="3">
        <dgm:presLayoutVars>
          <dgm:bulletEnabled val="1"/>
        </dgm:presLayoutVars>
      </dgm:prSet>
      <dgm:spPr/>
    </dgm:pt>
    <dgm:pt modelId="{CEF755C8-B25F-487B-AF29-F6C0A09EB3E9}" type="pres">
      <dgm:prSet presAssocID="{AFD190C7-EE25-459F-A3EC-B0C7A634E858}" presName="sibTrans" presStyleCnt="0"/>
      <dgm:spPr/>
    </dgm:pt>
    <dgm:pt modelId="{92AE5CDB-9F47-4F8F-BBCA-6AAFE44ABACD}" type="pres">
      <dgm:prSet presAssocID="{FC7D4EBF-E5C8-4C27-891A-09F2AD2A2EE4}" presName="node" presStyleLbl="node1" presStyleIdx="2" presStyleCnt="3">
        <dgm:presLayoutVars>
          <dgm:bulletEnabled val="1"/>
        </dgm:presLayoutVars>
      </dgm:prSet>
      <dgm:spPr/>
    </dgm:pt>
  </dgm:ptLst>
  <dgm:cxnLst>
    <dgm:cxn modelId="{6628AD16-0E8B-4636-B196-78D9751D59A0}" type="presOf" srcId="{E0DF2A62-E4BE-458E-A0E6-091D59E8CC59}" destId="{A9AC6517-94F7-4CB4-86D5-5190DD5DBE73}" srcOrd="0" destOrd="0" presId="urn:microsoft.com/office/officeart/2005/8/layout/default"/>
    <dgm:cxn modelId="{EB677E33-AF25-4F4F-BB66-0B4BDF410667}" type="presOf" srcId="{FC7D4EBF-E5C8-4C27-891A-09F2AD2A2EE4}" destId="{92AE5CDB-9F47-4F8F-BBCA-6AAFE44ABACD}" srcOrd="0" destOrd="0" presId="urn:microsoft.com/office/officeart/2005/8/layout/default"/>
    <dgm:cxn modelId="{79583539-9246-4D84-9F0D-3EB97BECDE6F}" srcId="{FA814CCA-48A9-4D15-8309-1BDC3C7E746E}" destId="{FBA0D78A-4190-48A8-95F6-30337C2EDA3D}" srcOrd="1" destOrd="0" parTransId="{EF5BE188-E304-4667-B299-32988DD6574A}" sibTransId="{AFD190C7-EE25-459F-A3EC-B0C7A634E858}"/>
    <dgm:cxn modelId="{481BCEC8-C2A7-4E1B-8F23-4C8D1FDB9E4C}" type="presOf" srcId="{FA814CCA-48A9-4D15-8309-1BDC3C7E746E}" destId="{6BD4DE5F-AC7F-423C-A2FF-ABBF9C7ACA92}" srcOrd="0" destOrd="0" presId="urn:microsoft.com/office/officeart/2005/8/layout/default"/>
    <dgm:cxn modelId="{83C6E0CB-CF13-4D8D-9FEC-F68DD561962B}" srcId="{FA814CCA-48A9-4D15-8309-1BDC3C7E746E}" destId="{FC7D4EBF-E5C8-4C27-891A-09F2AD2A2EE4}" srcOrd="2" destOrd="0" parTransId="{6045BE5D-8CA6-4F7F-A2F9-6AE3109ED768}" sibTransId="{9F4B447A-C2FD-4D48-806A-88E55517AC7E}"/>
    <dgm:cxn modelId="{3F5D93D3-58A1-495B-B75F-9CD1FF3EAB4F}" type="presOf" srcId="{FBA0D78A-4190-48A8-95F6-30337C2EDA3D}" destId="{3DB5E722-F565-4A42-833E-A9B1A3F94994}" srcOrd="0" destOrd="0" presId="urn:microsoft.com/office/officeart/2005/8/layout/default"/>
    <dgm:cxn modelId="{D8AFE8D7-6029-4699-804B-30F8AA827445}" srcId="{FA814CCA-48A9-4D15-8309-1BDC3C7E746E}" destId="{E0DF2A62-E4BE-458E-A0E6-091D59E8CC59}" srcOrd="0" destOrd="0" parTransId="{930C170A-9FEC-4F94-8D7F-7F0369E0D376}" sibTransId="{6B04CA81-0611-4D28-982C-8BA9F8BC4CD4}"/>
    <dgm:cxn modelId="{F7FD5FDD-C181-4E34-B8F0-2EEF34564E97}" type="presParOf" srcId="{6BD4DE5F-AC7F-423C-A2FF-ABBF9C7ACA92}" destId="{A9AC6517-94F7-4CB4-86D5-5190DD5DBE73}" srcOrd="0" destOrd="0" presId="urn:microsoft.com/office/officeart/2005/8/layout/default"/>
    <dgm:cxn modelId="{6B1CC917-E31C-407F-B18A-A9F995F741A4}" type="presParOf" srcId="{6BD4DE5F-AC7F-423C-A2FF-ABBF9C7ACA92}" destId="{75EFB002-181A-4D42-9365-E7D055AE9FA8}" srcOrd="1" destOrd="0" presId="urn:microsoft.com/office/officeart/2005/8/layout/default"/>
    <dgm:cxn modelId="{F117B243-CE6E-4EBC-B073-9BA71653E3EA}" type="presParOf" srcId="{6BD4DE5F-AC7F-423C-A2FF-ABBF9C7ACA92}" destId="{3DB5E722-F565-4A42-833E-A9B1A3F94994}" srcOrd="2" destOrd="0" presId="urn:microsoft.com/office/officeart/2005/8/layout/default"/>
    <dgm:cxn modelId="{07528DE2-9968-4B01-9827-F4E6A4AB5DD9}" type="presParOf" srcId="{6BD4DE5F-AC7F-423C-A2FF-ABBF9C7ACA92}" destId="{CEF755C8-B25F-487B-AF29-F6C0A09EB3E9}" srcOrd="3" destOrd="0" presId="urn:microsoft.com/office/officeart/2005/8/layout/default"/>
    <dgm:cxn modelId="{68776FF1-49FF-4AC8-B2AC-93A235D07279}" type="presParOf" srcId="{6BD4DE5F-AC7F-423C-A2FF-ABBF9C7ACA92}" destId="{92AE5CDB-9F47-4F8F-BBCA-6AAFE44ABAC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1189D-5776-4887-8F41-F8B7542254DD}">
      <dsp:nvSpPr>
        <dsp:cNvPr id="0" name=""/>
        <dsp:cNvSpPr/>
      </dsp:nvSpPr>
      <dsp:spPr>
        <a:xfrm>
          <a:off x="674477" y="670211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6BEEC-896E-4BC5-86A2-D7ADE62A7BD8}">
      <dsp:nvSpPr>
        <dsp:cNvPr id="0" name=""/>
        <dsp:cNvSpPr/>
      </dsp:nvSpPr>
      <dsp:spPr>
        <a:xfrm>
          <a:off x="1076665" y="107239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402EF-4D95-4339-9185-E0E57FF2BC47}">
      <dsp:nvSpPr>
        <dsp:cNvPr id="0" name=""/>
        <dsp:cNvSpPr/>
      </dsp:nvSpPr>
      <dsp:spPr>
        <a:xfrm>
          <a:off x="71196" y="314521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cap="none" baseline="0"/>
            <a:t>How do you get where you want to be?</a:t>
          </a:r>
          <a:endParaRPr lang="en-US" sz="2500" kern="1200" cap="none" baseline="0"/>
        </a:p>
      </dsp:txBody>
      <dsp:txXfrm>
        <a:off x="71196" y="3145212"/>
        <a:ext cx="3093750" cy="720000"/>
      </dsp:txXfrm>
    </dsp:sp>
    <dsp:sp modelId="{DD79E58A-2062-492B-919D-9F0D8EA94C97}">
      <dsp:nvSpPr>
        <dsp:cNvPr id="0" name=""/>
        <dsp:cNvSpPr/>
      </dsp:nvSpPr>
      <dsp:spPr>
        <a:xfrm>
          <a:off x="4309634" y="670211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32224-393F-4F0D-9F8C-2035EA405DA8}">
      <dsp:nvSpPr>
        <dsp:cNvPr id="0" name=""/>
        <dsp:cNvSpPr/>
      </dsp:nvSpPr>
      <dsp:spPr>
        <a:xfrm>
          <a:off x="4711821" y="107239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113CB-5C8E-4E61-A011-2E143CB79725}">
      <dsp:nvSpPr>
        <dsp:cNvPr id="0" name=""/>
        <dsp:cNvSpPr/>
      </dsp:nvSpPr>
      <dsp:spPr>
        <a:xfrm>
          <a:off x="3706353" y="314521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cap="none" baseline="0"/>
            <a:t>What are you good at?</a:t>
          </a:r>
          <a:endParaRPr lang="en-US" sz="2500" kern="1200" cap="none" baseline="0"/>
        </a:p>
      </dsp:txBody>
      <dsp:txXfrm>
        <a:off x="3706353" y="3145212"/>
        <a:ext cx="3093750" cy="720000"/>
      </dsp:txXfrm>
    </dsp:sp>
    <dsp:sp modelId="{B5E7BE30-6F19-4A61-999C-BF693B93B8BC}">
      <dsp:nvSpPr>
        <dsp:cNvPr id="0" name=""/>
        <dsp:cNvSpPr/>
      </dsp:nvSpPr>
      <dsp:spPr>
        <a:xfrm>
          <a:off x="7944790" y="670211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7BC72-35DE-4653-BF92-F267C65BDDE7}">
      <dsp:nvSpPr>
        <dsp:cNvPr id="0" name=""/>
        <dsp:cNvSpPr/>
      </dsp:nvSpPr>
      <dsp:spPr>
        <a:xfrm>
          <a:off x="8346978" y="107239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84977-CB5B-460F-8A7B-4EED6364C85E}">
      <dsp:nvSpPr>
        <dsp:cNvPr id="0" name=""/>
        <dsp:cNvSpPr/>
      </dsp:nvSpPr>
      <dsp:spPr>
        <a:xfrm>
          <a:off x="7341509" y="314521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cap="none" baseline="0"/>
            <a:t>What do you want to improve?</a:t>
          </a:r>
          <a:endParaRPr lang="en-US" sz="2500" kern="1200" cap="none" baseline="0"/>
        </a:p>
      </dsp:txBody>
      <dsp:txXfrm>
        <a:off x="7341509" y="3145212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C6517-94F7-4CB4-86D5-5190DD5DBE73}">
      <dsp:nvSpPr>
        <dsp:cNvPr id="0" name=""/>
        <dsp:cNvSpPr/>
      </dsp:nvSpPr>
      <dsp:spPr>
        <a:xfrm>
          <a:off x="0" y="341239"/>
          <a:ext cx="3176630" cy="1905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/>
            <a:t>Diversity</a:t>
          </a:r>
          <a:endParaRPr lang="en-US" sz="4500" kern="1200"/>
        </a:p>
      </dsp:txBody>
      <dsp:txXfrm>
        <a:off x="0" y="341239"/>
        <a:ext cx="3176630" cy="1905978"/>
      </dsp:txXfrm>
    </dsp:sp>
    <dsp:sp modelId="{3DB5E722-F565-4A42-833E-A9B1A3F94994}">
      <dsp:nvSpPr>
        <dsp:cNvPr id="0" name=""/>
        <dsp:cNvSpPr/>
      </dsp:nvSpPr>
      <dsp:spPr>
        <a:xfrm>
          <a:off x="3494293" y="341239"/>
          <a:ext cx="3176630" cy="19059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Equality</a:t>
          </a:r>
        </a:p>
      </dsp:txBody>
      <dsp:txXfrm>
        <a:off x="3494293" y="341239"/>
        <a:ext cx="3176630" cy="1905978"/>
      </dsp:txXfrm>
    </dsp:sp>
    <dsp:sp modelId="{92AE5CDB-9F47-4F8F-BBCA-6AAFE44ABACD}">
      <dsp:nvSpPr>
        <dsp:cNvPr id="0" name=""/>
        <dsp:cNvSpPr/>
      </dsp:nvSpPr>
      <dsp:spPr>
        <a:xfrm>
          <a:off x="6988587" y="341239"/>
          <a:ext cx="3176630" cy="19059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Compassion</a:t>
          </a:r>
        </a:p>
      </dsp:txBody>
      <dsp:txXfrm>
        <a:off x="6988587" y="341239"/>
        <a:ext cx="3176630" cy="1905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E3640-5F8E-4403-BF53-40965F4C6B11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E7023-6A5B-4EF5-952A-BE3216309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3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Suggest turning off camera, moving to somewhere diff?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E7023-6A5B-4EF5-952A-BE32163090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9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Find rhythm of ones own soothing breathing</a:t>
            </a:r>
          </a:p>
          <a:p>
            <a:r>
              <a:rPr lang="en-GB"/>
              <a:t>Sit straight – try head down vs head straight ahead</a:t>
            </a:r>
          </a:p>
          <a:p>
            <a:r>
              <a:rPr lang="en-GB"/>
              <a:t>Try hands collapsed by your side …on your knees and then on thighs</a:t>
            </a:r>
          </a:p>
          <a:p>
            <a:r>
              <a:rPr lang="en-GB"/>
              <a:t>Compare smile vs neutral</a:t>
            </a:r>
          </a:p>
          <a:p>
            <a:r>
              <a:rPr lang="en-GB"/>
              <a:t>Compare friendly voice tone to neutral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6CB3C-2BFF-45D5-B1F4-5F9879942BCD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975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20AF-2338-4C20-8286-6459966CE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2DB21-4DC5-4178-85B5-438BC9212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BC263-D3D7-41C0-A7A4-760D17EF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16A0-83BE-4B42-814B-2575AA21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6439-4868-4FDA-987E-FF162102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1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0E1F-70F1-4C69-9046-4E9409F2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8E6F8-79FF-487B-9EBA-6C186A5B1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D8F7C-891A-4227-ACEE-5360E0C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D3BD-538F-41BE-96B6-6DAE3EF4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0878-BBF2-4CF8-A98B-F142FC63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E197C-05CD-48CE-B2AB-5D14E3069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66BD6-4F89-4CC3-A3CD-F9D0F5D01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96DD-677A-4637-AAC2-4631ADB0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D0216-E11E-43DF-87AC-9F837A9B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E7C2B-03F0-44FE-AC9D-0199096B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7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7338-0AFE-416F-8298-68EC3EB3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9DD3-5240-4BE9-A00B-4193105C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F8646-5599-4E71-9805-8297A1F7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5292-FF6A-43E2-872C-44AD0F09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CBA6-B40D-4461-AAFC-A81BC2D4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2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13DF-116D-4FBB-80B9-12310028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130DF-8FCF-4821-B6E8-FCEF6B3DE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50558-F03C-41D5-8C06-04C759CB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CE4A7-AE89-41B8-ADE7-B323D53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6DC21-3FDA-4C48-AEF7-CB981F7F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5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5581-21BC-465D-9B39-2C1ED1F8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6A283-9693-4A42-B184-5152520CB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94195-DBBC-4F0B-AE57-E104E4763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CC5F6-02D1-4764-96D6-2E018FCA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1E6F7-D402-4BAF-9CCE-758EC9E4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046B8-1FD3-455F-862F-1F5C1CEA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2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12E6-8B0C-4F35-9907-4AF68BFF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DBE61-0B71-4DE4-B241-7A48F9A56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9C8A4-600A-48CC-B34A-F599041B3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CF9F-9B79-4BB9-8C38-83BF1B131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D219F-1337-47C8-B338-39DD2DEA4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3C61E2-F526-4952-B3DE-09190C56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29731-81F8-4394-8EB6-D30E0B2A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1BE30-3486-40CD-BFF6-06EBBC3B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4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A045-44ED-4D9D-9239-DF11F2AD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61C87-D06D-42BE-A590-08D20081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B44EB-C9E6-4389-90FE-F66C1780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55A65-0E3B-4271-B802-91A0043F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0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BB24B-0B2B-4BD5-962C-76997890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39BDC-87E3-46D3-8290-FB21EFFE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E53EF-09A1-4AEC-88BD-9EB8F227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1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287D-E0A1-4674-B426-45D05707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22F85-3A2A-487C-AFCA-366737CE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B9215-482D-45AA-8F7C-86D6C07E6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049-09C5-42EB-A6C4-E5784593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57626-4B16-4FC1-BADE-E865A497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CC521-140B-4194-A1FE-5D652C2E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2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0F8F-A659-4508-81D3-571371DA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2325F-527D-4A21-BE40-30D45D6A5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F97A5-FBA9-4E31-B786-B95A3ED13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BCCD2-30FF-405C-B277-8F1CE8BB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3C5EE-1A2B-4A22-B4E1-F04F90F3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0028D-F12E-45C3-AB69-879DC851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59892-B962-4375-9B55-19262DDD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7882A-6611-4A9D-A11F-3C96B441B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73D17-4CCF-4C6E-963A-44C8CBF60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500E-B51A-4400-88EF-885C91086D6E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D5E2B-5ED7-4CCC-B3DF-076796EA6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6DF2B-B759-43BE-B3EB-76D677DD7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drjess/pic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city.ac.uk/phdteach/" TargetMode="External"/><Relationship Id="rId13" Type="http://schemas.openxmlformats.org/officeDocument/2006/relationships/hyperlink" Target="https://lmutake5.wordpress.com/" TargetMode="External"/><Relationship Id="rId3" Type="http://schemas.openxmlformats.org/officeDocument/2006/relationships/hyperlink" Target="https://blogs.city.ac.uk/phdteach/category/videos/" TargetMode="External"/><Relationship Id="rId7" Type="http://schemas.openxmlformats.org/officeDocument/2006/relationships/hyperlink" Target="https://teachingcommons.stanford.edu/resources/teaching/small-groups-and-discussions/how-get-students-talk-class" TargetMode="External"/><Relationship Id="rId12" Type="http://schemas.openxmlformats.org/officeDocument/2006/relationships/hyperlink" Target="https://teachingandlearninginhighered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hancementthemes.ac.uk/focus-on/the-postgraduate-research-student-experience/training-and-support-for-postgraduate-students-who-teach-(pgwt)" TargetMode="External"/><Relationship Id="rId11" Type="http://schemas.openxmlformats.org/officeDocument/2006/relationships/hyperlink" Target="http://blog.highereducationwhisperer.com/" TargetMode="External"/><Relationship Id="rId5" Type="http://schemas.openxmlformats.org/officeDocument/2006/relationships/hyperlink" Target="https://vimeo.com/channels/1067472" TargetMode="External"/><Relationship Id="rId10" Type="http://schemas.openxmlformats.org/officeDocument/2006/relationships/hyperlink" Target="https://www.facultyfocus.com/" TargetMode="External"/><Relationship Id="rId4" Type="http://schemas.openxmlformats.org/officeDocument/2006/relationships/hyperlink" Target="http://eprints.leedsbeckett.ac.uk/2814/1/090901.36570.LoRes.pdf" TargetMode="External"/><Relationship Id="rId9" Type="http://schemas.openxmlformats.org/officeDocument/2006/relationships/hyperlink" Target="https://www.heacademy.ac.uk/blo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ngerprints exposed on glass">
            <a:extLst>
              <a:ext uri="{FF2B5EF4-FFF2-40B4-BE49-F238E27FC236}">
                <a16:creationId xmlns:a16="http://schemas.microsoft.com/office/drawing/2014/main" id="{E3F50111-DA97-42D7-9A85-486DFEB5F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9" r="7558" b="616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448AA-7847-4A5D-A8BE-78496BE98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10392078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5600"/>
              <a:t>Establishing a Teaching Persona 4: reflection and developing your teaching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F866A-CCBD-4AAD-802A-2A3491A33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57" y="5624945"/>
            <a:ext cx="9724324" cy="5929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en-GB" dirty="0"/>
              <a:t>Dr Jessica Hancock and Prof. Pam Parker, </a:t>
            </a:r>
            <a:r>
              <a:rPr lang="en-GB"/>
              <a:t>LEaD      jessica.hancock@city.ac.uk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764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FC269F-7197-4423-BF14-1643C6BA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Gaye Manwaring: </a:t>
            </a:r>
            <a:r>
              <a:rPr lang="en-US" sz="400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Conjunction Model 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61F791-35AD-47C5-89DE-5C740D0DD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738357"/>
              </p:ext>
            </p:extLst>
          </p:nvPr>
        </p:nvGraphicFramePr>
        <p:xfrm>
          <a:off x="1315111" y="2500010"/>
          <a:ext cx="9561779" cy="37665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53221">
                  <a:extLst>
                    <a:ext uri="{9D8B030D-6E8A-4147-A177-3AD203B41FA5}">
                      <a16:colId xmlns:a16="http://schemas.microsoft.com/office/drawing/2014/main" val="1389942443"/>
                    </a:ext>
                  </a:extLst>
                </a:gridCol>
                <a:gridCol w="4808558">
                  <a:extLst>
                    <a:ext uri="{9D8B030D-6E8A-4147-A177-3AD203B41FA5}">
                      <a16:colId xmlns:a16="http://schemas.microsoft.com/office/drawing/2014/main" val="3727071308"/>
                    </a:ext>
                  </a:extLst>
                </a:gridCol>
              </a:tblGrid>
              <a:tr h="8877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WHAT: description, actions, feelings </a:t>
                      </a:r>
                      <a:endParaRPr lang="en-GB" sz="1400">
                        <a:effectLst/>
                      </a:endParaRPr>
                    </a:p>
                  </a:txBody>
                  <a:tcPr marL="53376" marR="5337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020850"/>
                  </a:ext>
                </a:extLst>
              </a:tr>
              <a:tr h="6087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WHY: analysis </a:t>
                      </a:r>
                      <a:endParaRPr lang="en-GB" sz="1400">
                        <a:effectLst/>
                      </a:endParaRPr>
                    </a:p>
                  </a:txBody>
                  <a:tcPr marL="53376" marR="5337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390900"/>
                  </a:ext>
                </a:extLst>
              </a:tr>
              <a:tr h="98921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SO: specific plan </a:t>
                      </a:r>
                      <a:endParaRPr lang="en-GB" sz="1400">
                        <a:effectLst/>
                      </a:endParaRPr>
                    </a:p>
                    <a:p>
                      <a:r>
                        <a:rPr lang="en-US" sz="1600">
                          <a:effectLst/>
                        </a:rPr>
                        <a:t>What will you do next about this specific situation?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376" marR="533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ALSO: </a:t>
                      </a:r>
                      <a:r>
                        <a:rPr lang="en-US" sz="1600" err="1">
                          <a:effectLst/>
                        </a:rPr>
                        <a:t>generalised</a:t>
                      </a:r>
                      <a:r>
                        <a:rPr lang="en-US" sz="1600">
                          <a:effectLst/>
                        </a:rPr>
                        <a:t> plan </a:t>
                      </a:r>
                      <a:endParaRPr lang="en-GB" sz="1400">
                        <a:effectLst/>
                      </a:endParaRPr>
                    </a:p>
                    <a:p>
                      <a:r>
                        <a:rPr lang="en-US" sz="1600">
                          <a:effectLst/>
                        </a:rPr>
                        <a:t>What general things have you learned to transfer to other situations?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376" marR="53376" marT="0" marB="0" anchor="ctr"/>
                </a:tc>
                <a:extLst>
                  <a:ext uri="{0D108BD9-81ED-4DB2-BD59-A6C34878D82A}">
                    <a16:rowId xmlns:a16="http://schemas.microsoft.com/office/drawing/2014/main" val="1792691821"/>
                  </a:ext>
                </a:extLst>
              </a:tr>
              <a:tr h="60874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BUT: other considerations </a:t>
                      </a:r>
                      <a:endParaRPr lang="en-GB" sz="1200">
                        <a:effectLst/>
                      </a:endParaRPr>
                    </a:p>
                    <a:p>
                      <a:r>
                        <a:rPr lang="en-US" sz="1400">
                          <a:effectLst/>
                        </a:rPr>
                        <a:t>What will be the implications for you eg training?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376" marR="533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BUT: other considerations </a:t>
                      </a:r>
                      <a:endParaRPr lang="en-GB" sz="1200">
                        <a:effectLst/>
                      </a:endParaRPr>
                    </a:p>
                    <a:p>
                      <a:r>
                        <a:rPr lang="en-US" sz="1400">
                          <a:effectLst/>
                        </a:rPr>
                        <a:t>What will be the implications eg resources?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376" marR="53376" marT="0" marB="0" anchor="ctr"/>
                </a:tc>
                <a:extLst>
                  <a:ext uri="{0D108BD9-81ED-4DB2-BD59-A6C34878D82A}">
                    <a16:rowId xmlns:a16="http://schemas.microsoft.com/office/drawing/2014/main" val="2770050481"/>
                  </a:ext>
                </a:extLst>
              </a:tr>
              <a:tr h="6721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THEN: policy </a:t>
                      </a:r>
                      <a:endParaRPr lang="en-GB" sz="14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What changes could you suggest to others?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376" marR="5337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148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23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Field of orange tulips">
            <a:extLst>
              <a:ext uri="{FF2B5EF4-FFF2-40B4-BE49-F238E27FC236}">
                <a16:creationId xmlns:a16="http://schemas.microsoft.com/office/drawing/2014/main" id="{07EEB188-F136-4259-B304-07B4E2249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5878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92A1E0-DF4A-4C5A-8D5C-46D1F97666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526300"/>
          <a:ext cx="10165218" cy="258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870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B08B297-C886-48DA-977A-649609EB8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4"/>
          <a:stretch/>
        </p:blipFill>
        <p:spPr>
          <a:xfrm>
            <a:off x="778213" y="0"/>
            <a:ext cx="88359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4E506-F59E-4C00-8FDD-02EC1442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579" y="311286"/>
            <a:ext cx="4288378" cy="661480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hlinkClick r:id="rId3"/>
              </a:rPr>
              <a:t>padlet.com/</a:t>
            </a:r>
            <a:r>
              <a:rPr lang="en-US" sz="3600" b="1" dirty="0" err="1">
                <a:solidFill>
                  <a:schemeClr val="bg1"/>
                </a:solidFill>
                <a:hlinkClick r:id="rId3"/>
              </a:rPr>
              <a:t>drjess</a:t>
            </a:r>
            <a:r>
              <a:rPr lang="en-US" sz="3600" b="1" dirty="0">
                <a:solidFill>
                  <a:schemeClr val="bg1"/>
                </a:solidFill>
                <a:hlinkClick r:id="rId3"/>
              </a:rPr>
              <a:t>/pic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54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er fighting">
            <a:extLst>
              <a:ext uri="{FF2B5EF4-FFF2-40B4-BE49-F238E27FC236}">
                <a16:creationId xmlns:a16="http://schemas.microsoft.com/office/drawing/2014/main" id="{9CEC62CF-9FDA-4D2E-A4EB-8B84B9C48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7840"/>
          <a:stretch/>
        </p:blipFill>
        <p:spPr>
          <a:xfrm>
            <a:off x="3416484" y="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7F693-5665-4991-91EF-D2831CA9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504412" cy="1124712"/>
          </a:xfrm>
        </p:spPr>
        <p:txBody>
          <a:bodyPr anchor="b">
            <a:normAutofit/>
          </a:bodyPr>
          <a:lstStyle/>
          <a:p>
            <a:r>
              <a:rPr lang="en-GB" sz="4000"/>
              <a:t>Reasons for self-criticism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F7D2-CDC7-4AF6-9B79-BBDCC4B49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095851" cy="3207258"/>
          </a:xfrm>
        </p:spPr>
        <p:txBody>
          <a:bodyPr anchor="t">
            <a:normAutofit lnSpcReduction="10000"/>
          </a:bodyPr>
          <a:lstStyle/>
          <a:p>
            <a:r>
              <a:rPr lang="en-GB" altLang="en-US" sz="3200">
                <a:ea typeface="ＭＳ Ｐゴシック" pitchFamily="34" charset="-128"/>
              </a:rPr>
              <a:t>to pay attention to issues and so prevent them</a:t>
            </a:r>
          </a:p>
          <a:p>
            <a:r>
              <a:rPr lang="en-GB" altLang="en-US" sz="3200">
                <a:ea typeface="ＭＳ Ｐゴシック" pitchFamily="34" charset="-128"/>
              </a:rPr>
              <a:t>to motivate/improve ourselves</a:t>
            </a:r>
          </a:p>
          <a:p>
            <a:r>
              <a:rPr lang="en-GB" altLang="en-US" sz="3200">
                <a:ea typeface="ＭＳ Ｐゴシック" pitchFamily="34" charset="-128"/>
              </a:rPr>
              <a:t>to internalise anger/hurt/ self-hatred that we feel unable to express</a:t>
            </a:r>
          </a:p>
          <a:p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416943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Common processes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/>
              <a:t>Situation: I am struggling with teaching</a:t>
            </a:r>
          </a:p>
          <a:p>
            <a:r>
              <a:rPr lang="en-GB" sz="2200"/>
              <a:t>Thoughts: Others will think I am incompetent, I am useless (self critic) </a:t>
            </a:r>
          </a:p>
          <a:p>
            <a:r>
              <a:rPr lang="en-GB" sz="2200"/>
              <a:t>Feelings: Upset, anxious, frustrated </a:t>
            </a:r>
          </a:p>
          <a:p>
            <a:r>
              <a:rPr lang="en-GB" sz="2200"/>
              <a:t>Behaviours: avoid</a:t>
            </a:r>
          </a:p>
          <a:p>
            <a:pPr marL="0" indent="0">
              <a:buNone/>
            </a:pPr>
            <a:endParaRPr lang="en-GB" sz="2200"/>
          </a:p>
          <a:p>
            <a:pPr marL="0" indent="0">
              <a:buNone/>
            </a:pPr>
            <a:r>
              <a:rPr lang="en-GB" sz="2200"/>
              <a:t>Compassionate response:</a:t>
            </a:r>
          </a:p>
          <a:p>
            <a:r>
              <a:rPr lang="en-GB" sz="2200"/>
              <a:t>It is understandable to feel like this as it is a new skill</a:t>
            </a:r>
          </a:p>
          <a:p>
            <a:r>
              <a:rPr lang="en-GB" sz="2200"/>
              <a:t>Every new teacher is unsure at first</a:t>
            </a:r>
          </a:p>
          <a:p>
            <a:r>
              <a:rPr lang="en-GB" sz="2200"/>
              <a:t>Experienced lecturers do often have these preoccupations</a:t>
            </a:r>
          </a:p>
          <a:p>
            <a:r>
              <a:rPr lang="en-GB" sz="2200"/>
              <a:t>How can I help myself? - talk to others, seek advice, sleep, exercise, practise</a:t>
            </a:r>
          </a:p>
          <a:p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24999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FC7F7ADA-70AC-464A-9764-16C739C82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458920"/>
              </p:ext>
            </p:extLst>
          </p:nvPr>
        </p:nvGraphicFramePr>
        <p:xfrm>
          <a:off x="1090569" y="215790"/>
          <a:ext cx="9890620" cy="6426420"/>
        </p:xfrm>
        <a:graphic>
          <a:graphicData uri="http://schemas.openxmlformats.org/drawingml/2006/table">
            <a:tbl>
              <a:tblPr/>
              <a:tblGrid>
                <a:gridCol w="148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6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0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Category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Thinking habit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E.g.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81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Negative or extreme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thinking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 All or nothing thinking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I’m a failure, Everyone hates me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2. Overgeneralisation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One bad class means I’m no good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 Mental filtering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This week has been terrible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4. Discounting the positives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 only passed because I was lucky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81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Self critical thinking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 Labelling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I’m a loser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6. Demands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 should finish X, Y and Z by tonight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7. Blame/ personalising 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It’s my fault I didn’t work hard enough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4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8. Unrealistic standards/Perfectionism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 have to be the best teacher at City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9. Double standards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It’s ok for other people to make a mistake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68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Focus on the future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10. Fortune telling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I’ll fail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11. Catastrophising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I’ll fail and then never get a job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681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Thinking based on a feeling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12. Mind reading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She thinks I’m stupid 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13. Emotional reasoning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 feel bad, therefore my life’s a disaster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7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14. Low Frustration Tolerance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 (feel that) can’t cope</a:t>
                      </a:r>
                    </a:p>
                  </a:txBody>
                  <a:tcPr marL="68579" marR="68579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2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75489" y="476250"/>
            <a:ext cx="10036635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GB" altLang="en-US" sz="4000">
                <a:latin typeface="Calibri" pitchFamily="34" charset="0"/>
                <a:ea typeface="ＭＳ Ｐゴシック" pitchFamily="34" charset="-128"/>
              </a:rPr>
              <a:t>What kind of coach do you want to be for yourself?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875" y="1672088"/>
            <a:ext cx="2881313" cy="41936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400" b="1">
                <a:latin typeface="Calibri" panose="020F0502020204030204" pitchFamily="34" charset="0"/>
                <a:ea typeface="ＭＳ Ｐゴシック" panose="020B0600070205080204" pitchFamily="34" charset="-128"/>
              </a:rPr>
              <a:t>Coach A: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2400" b="1">
                <a:latin typeface="Calibri" panose="020F0502020204030204" pitchFamily="34" charset="0"/>
                <a:ea typeface="ＭＳ Ｐゴシック" panose="020B0600070205080204" pitchFamily="34" charset="-128"/>
              </a:rPr>
              <a:t>Aggressive, critical</a:t>
            </a:r>
            <a:r>
              <a:rPr lang="en-GB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, sets unrealistic targets, criticises you, shouts when you miss </a:t>
            </a:r>
          </a:p>
          <a:p>
            <a:pPr>
              <a:buFont typeface="Wingdings 2" panose="05020102010507070707" pitchFamily="18" charset="2"/>
              <a:buNone/>
            </a:pPr>
            <a:endParaRPr lang="en-GB" altLang="en-US" sz="24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2400" b="1">
                <a:latin typeface="Calibri" panose="020F0502020204030204" pitchFamily="34" charset="0"/>
                <a:ea typeface="ＭＳ Ｐゴシック" panose="020B0600070205080204" pitchFamily="34" charset="-128"/>
              </a:rPr>
              <a:t>“You missed again, you’re not good enough and will never win!”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469" y="1655312"/>
            <a:ext cx="2951162" cy="419369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b="1">
                <a:latin typeface="Calibri" panose="020F0502020204030204" pitchFamily="34" charset="0"/>
                <a:ea typeface="ＭＳ Ｐゴシック" panose="020B0600070205080204" pitchFamily="34" charset="-128"/>
              </a:rPr>
              <a:t>Coach B: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2400" b="1">
                <a:latin typeface="Calibri" panose="020F0502020204030204" pitchFamily="34" charset="0"/>
                <a:ea typeface="ＭＳ Ｐゴシック" panose="020B0600070205080204" pitchFamily="34" charset="-128"/>
              </a:rPr>
              <a:t>Blasé, </a:t>
            </a:r>
            <a:r>
              <a:rPr lang="en-GB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uninvolved, lets the team decide when to take breaks, and gives no specific tips on how to improve</a:t>
            </a:r>
          </a:p>
          <a:p>
            <a:pPr>
              <a:buFont typeface="Wingdings 2" panose="05020102010507070707" pitchFamily="18" charset="2"/>
              <a:buNone/>
            </a:pPr>
            <a:endParaRPr lang="en-GB" altLang="en-US" sz="24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2400" b="1">
                <a:latin typeface="Calibri" panose="020F0502020204030204" pitchFamily="34" charset="0"/>
                <a:ea typeface="ＭＳ Ｐゴシック" panose="020B0600070205080204" pitchFamily="34" charset="-128"/>
              </a:rPr>
              <a:t>“It’s up to you lot, just keep going..”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814911" y="1619250"/>
            <a:ext cx="3362169" cy="4246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altLang="en-US" sz="2400" b="1">
                <a:latin typeface="Calibri" panose="020F0502020204030204" pitchFamily="34" charset="0"/>
              </a:rPr>
              <a:t>Coach C: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GB" altLang="en-US" sz="2400" b="1">
                <a:latin typeface="Calibri" panose="020F0502020204030204" pitchFamily="34" charset="0"/>
              </a:rPr>
              <a:t>Compassionate</a:t>
            </a:r>
            <a:r>
              <a:rPr lang="en-GB" altLang="en-US" sz="2400">
                <a:latin typeface="Calibri" panose="020F0502020204030204" pitchFamily="34" charset="0"/>
              </a:rPr>
              <a:t>, supportive, motivating, gives specific feedback, encouraging whatever the score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GB" altLang="en-US" sz="240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GB" altLang="en-US" sz="2400" b="1">
                <a:latin typeface="Calibri" panose="020F0502020204030204" pitchFamily="34" charset="0"/>
              </a:rPr>
              <a:t>“Keep on your toes and try to defend a bit more, you can do it!”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532B58-0E8D-4F7B-BDF8-6CDE930B8361}"/>
              </a:ext>
            </a:extLst>
          </p:cNvPr>
          <p:cNvSpPr txBox="1">
            <a:spLocks/>
          </p:cNvSpPr>
          <p:nvPr/>
        </p:nvSpPr>
        <p:spPr>
          <a:xfrm>
            <a:off x="2869684" y="6076101"/>
            <a:ext cx="6795222" cy="3750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400" b="1">
                <a:latin typeface="Calibri"/>
                <a:ea typeface="ＭＳ Ｐゴシック"/>
                <a:cs typeface="Calibri"/>
              </a:rPr>
              <a:t>You're fine as you are – but keep the curiosity going</a:t>
            </a:r>
            <a:endParaRPr lang="en-US"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5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Further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109057"/>
            <a:ext cx="5306084" cy="6509857"/>
          </a:xfrm>
        </p:spPr>
        <p:txBody>
          <a:bodyPr anchor="ctr">
            <a:normAutofit fontScale="25000" lnSpcReduction="20000"/>
          </a:bodyPr>
          <a:lstStyle/>
          <a:p>
            <a:r>
              <a:rPr lang="en-GB" sz="9600">
                <a:solidFill>
                  <a:srgbClr val="000000"/>
                </a:solidFill>
              </a:rPr>
              <a:t>MA Academic Practice modules – LTA</a:t>
            </a:r>
          </a:p>
          <a:p>
            <a:endParaRPr lang="en-GB" sz="4000">
              <a:solidFill>
                <a:srgbClr val="000000"/>
              </a:solidFill>
            </a:endParaRPr>
          </a:p>
          <a:p>
            <a:r>
              <a:rPr lang="en-US" sz="9600">
                <a:solidFill>
                  <a:srgbClr val="000000"/>
                </a:solidFill>
                <a:hlinkClick r:id="rId3"/>
              </a:rPr>
              <a:t>City PhD videos</a:t>
            </a:r>
            <a:endParaRPr lang="en-US" sz="9600">
              <a:solidFill>
                <a:srgbClr val="000000"/>
              </a:solidFill>
              <a:hlinkClick r:id="rId4"/>
            </a:endParaRPr>
          </a:p>
          <a:p>
            <a:r>
              <a:rPr lang="en-US" sz="9600">
                <a:solidFill>
                  <a:srgbClr val="000000"/>
                </a:solidFill>
                <a:hlinkClick r:id="rId4"/>
              </a:rPr>
              <a:t>Phil Race In At The Deep End</a:t>
            </a:r>
            <a:endParaRPr lang="en-US" sz="9600">
              <a:solidFill>
                <a:srgbClr val="000000"/>
              </a:solidFill>
            </a:endParaRPr>
          </a:p>
          <a:p>
            <a:r>
              <a:rPr lang="en-US" sz="9600">
                <a:solidFill>
                  <a:srgbClr val="000000"/>
                </a:solidFill>
                <a:hlinkClick r:id="rId5"/>
              </a:rPr>
              <a:t>University of Bath videos</a:t>
            </a:r>
            <a:endParaRPr lang="en-US" sz="9600">
              <a:solidFill>
                <a:srgbClr val="000000"/>
              </a:solidFill>
            </a:endParaRPr>
          </a:p>
          <a:p>
            <a:r>
              <a:rPr lang="en-US" sz="9600">
                <a:solidFill>
                  <a:srgbClr val="000000"/>
                </a:solidFill>
                <a:hlinkClick r:id="rId6"/>
              </a:rPr>
              <a:t>QAA Scotland video</a:t>
            </a:r>
            <a:endParaRPr lang="en-US" sz="9600">
              <a:solidFill>
                <a:srgbClr val="000000"/>
              </a:solidFill>
            </a:endParaRPr>
          </a:p>
          <a:p>
            <a:r>
              <a:rPr lang="en-GB" sz="9600" u="sng">
                <a:solidFill>
                  <a:srgbClr val="000000"/>
                </a:solidFill>
                <a:hlinkClick r:id="rId7"/>
              </a:rPr>
              <a:t>Stanford advice</a:t>
            </a:r>
            <a:endParaRPr lang="en-GB" sz="9600">
              <a:solidFill>
                <a:srgbClr val="000000"/>
              </a:solidFill>
            </a:endParaRPr>
          </a:p>
          <a:p>
            <a:endParaRPr lang="en-US" sz="4000">
              <a:solidFill>
                <a:srgbClr val="000000"/>
              </a:solidFill>
            </a:endParaRPr>
          </a:p>
          <a:p>
            <a:r>
              <a:rPr lang="en-US" sz="9600">
                <a:solidFill>
                  <a:srgbClr val="000000"/>
                </a:solidFill>
              </a:rPr>
              <a:t>Blogs:</a:t>
            </a:r>
          </a:p>
          <a:p>
            <a:pPr lvl="1"/>
            <a:r>
              <a:rPr lang="en-US" sz="9200">
                <a:solidFill>
                  <a:srgbClr val="000000"/>
                </a:solidFill>
                <a:hlinkClick r:id="rId8"/>
              </a:rPr>
              <a:t>https://blogs.city.ac.uk/phdteach/</a:t>
            </a:r>
            <a:r>
              <a:rPr lang="en-US" sz="920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GB" sz="9600">
                <a:solidFill>
                  <a:srgbClr val="000000"/>
                </a:solidFill>
                <a:hlinkClick r:id="rId9"/>
              </a:rPr>
              <a:t>Higher Education Academy / Advance HE</a:t>
            </a:r>
            <a:endParaRPr lang="en-GB" sz="9600">
              <a:solidFill>
                <a:srgbClr val="000000"/>
              </a:solidFill>
              <a:hlinkClick r:id="rId10"/>
            </a:endParaRPr>
          </a:p>
          <a:p>
            <a:pPr lvl="1"/>
            <a:r>
              <a:rPr lang="en-GB" sz="9600">
                <a:solidFill>
                  <a:srgbClr val="000000"/>
                </a:solidFill>
                <a:hlinkClick r:id="rId11"/>
              </a:rPr>
              <a:t>http://blog.highereducationwhisperer.com/</a:t>
            </a:r>
            <a:endParaRPr lang="en-GB" sz="9600">
              <a:solidFill>
                <a:srgbClr val="000000"/>
              </a:solidFill>
            </a:endParaRPr>
          </a:p>
          <a:p>
            <a:pPr lvl="1"/>
            <a:r>
              <a:rPr lang="en-GB" sz="9600">
                <a:solidFill>
                  <a:srgbClr val="000000"/>
                </a:solidFill>
                <a:hlinkClick r:id="rId12"/>
              </a:rPr>
              <a:t>https://teachingandlearninginhighered.org/</a:t>
            </a:r>
            <a:endParaRPr lang="en-GB" sz="9600">
              <a:solidFill>
                <a:srgbClr val="000000"/>
              </a:solidFill>
            </a:endParaRPr>
          </a:p>
          <a:p>
            <a:pPr lvl="1"/>
            <a:r>
              <a:rPr lang="en-GB" sz="9600">
                <a:solidFill>
                  <a:srgbClr val="000000"/>
                </a:solidFill>
                <a:hlinkClick r:id="rId13"/>
              </a:rPr>
              <a:t>https://lmutake5.wordpress.com/</a:t>
            </a:r>
            <a:endParaRPr lang="en-GB" sz="9600">
              <a:solidFill>
                <a:srgbClr val="000000"/>
              </a:solidFill>
            </a:endParaRPr>
          </a:p>
          <a:p>
            <a:pPr lvl="1"/>
            <a:endParaRPr lang="en-GB" sz="4400">
              <a:solidFill>
                <a:srgbClr val="000000"/>
              </a:solidFill>
            </a:endParaRPr>
          </a:p>
          <a:p>
            <a:r>
              <a:rPr lang="en-GB" sz="9600" b="1">
                <a:solidFill>
                  <a:srgbClr val="000000"/>
                </a:solidFill>
              </a:rPr>
              <a:t>Each other</a:t>
            </a:r>
          </a:p>
        </p:txBody>
      </p:sp>
    </p:spTree>
    <p:extLst>
      <p:ext uri="{BB962C8B-B14F-4D97-AF65-F5344CB8AC3E}">
        <p14:creationId xmlns:p14="http://schemas.microsoft.com/office/powerpoint/2010/main" val="334577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man writing on a note stuck to a whiteboard">
            <a:extLst>
              <a:ext uri="{FF2B5EF4-FFF2-40B4-BE49-F238E27FC236}">
                <a16:creationId xmlns:a16="http://schemas.microsoft.com/office/drawing/2014/main" id="{C5A27490-8186-4578-B446-A9D9988A2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695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6D01A-8D2C-4579-AD03-5006DFB3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Today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23EA-4440-409C-A7CC-E81D40F9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212583" cy="3810372"/>
          </a:xfrm>
        </p:spPr>
        <p:txBody>
          <a:bodyPr anchor="t">
            <a:normAutofit/>
          </a:bodyPr>
          <a:lstStyle/>
          <a:p>
            <a:r>
              <a:rPr lang="en-GB" sz="3200"/>
              <a:t>Reflecting on teaching</a:t>
            </a:r>
          </a:p>
          <a:p>
            <a:r>
              <a:rPr lang="en-GB" sz="3200"/>
              <a:t>Developing your teaching</a:t>
            </a:r>
          </a:p>
          <a:p>
            <a:r>
              <a:rPr lang="en-GB" sz="3200"/>
              <a:t>Next steps?</a:t>
            </a:r>
          </a:p>
        </p:txBody>
      </p:sp>
    </p:spTree>
    <p:extLst>
      <p:ext uri="{BB962C8B-B14F-4D97-AF65-F5344CB8AC3E}">
        <p14:creationId xmlns:p14="http://schemas.microsoft.com/office/powerpoint/2010/main" val="321969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F7F86-F49E-4A96-987B-43D88F9E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Why reflect?</a:t>
            </a:r>
          </a:p>
        </p:txBody>
      </p:sp>
      <p:pic>
        <p:nvPicPr>
          <p:cNvPr id="5" name="Content Placeholder 4" descr="Feet of  child in yellow rubber boots jumping in puddle">
            <a:extLst>
              <a:ext uri="{FF2B5EF4-FFF2-40B4-BE49-F238E27FC236}">
                <a16:creationId xmlns:a16="http://schemas.microsoft.com/office/drawing/2014/main" id="{4188DF87-F762-4FBF-B388-53ECDE381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800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ke surronded by trees and hills">
            <a:extLst>
              <a:ext uri="{FF2B5EF4-FFF2-40B4-BE49-F238E27FC236}">
                <a16:creationId xmlns:a16="http://schemas.microsoft.com/office/drawing/2014/main" id="{B33975A8-DEF8-4852-BF16-C8FEB8034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4F2646-08C7-4051-81DA-751C43A0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D6552F-C98B-4FBA-842F-3EF2D5AC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900" y="1071349"/>
            <a:ext cx="5886449" cy="1211475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The teacher as reflector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5249" y="39510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84" y="2419350"/>
            <a:ext cx="5751481" cy="3237647"/>
          </a:xfrm>
        </p:spPr>
        <p:txBody>
          <a:bodyPr anchor="ctr">
            <a:normAutofit fontScale="92500" lnSpcReduction="10000"/>
          </a:bodyPr>
          <a:lstStyle/>
          <a:p>
            <a:r>
              <a:rPr lang="en-GB"/>
              <a:t>Informal/ formal</a:t>
            </a:r>
          </a:p>
          <a:p>
            <a:r>
              <a:rPr lang="en-US"/>
              <a:t>Stephen Brookfield’s four lenses: self/ students /colleagues/ theory (LTA)</a:t>
            </a:r>
          </a:p>
          <a:p>
            <a:r>
              <a:rPr lang="en-GB"/>
              <a:t>Peer-supported review of education</a:t>
            </a:r>
          </a:p>
          <a:p>
            <a:r>
              <a:rPr lang="en-GB"/>
              <a:t>Questions to ask: </a:t>
            </a:r>
          </a:p>
          <a:p>
            <a:pPr lvl="1"/>
            <a:r>
              <a:rPr lang="en-GB" sz="2800"/>
              <a:t>what went well/ badly? </a:t>
            </a:r>
          </a:p>
          <a:p>
            <a:pPr lvl="1"/>
            <a:r>
              <a:rPr lang="en-GB" sz="2800" b="1"/>
              <a:t>why</a:t>
            </a:r>
            <a:r>
              <a:rPr lang="en-GB" sz="2800"/>
              <a:t> was this? </a:t>
            </a:r>
          </a:p>
          <a:p>
            <a:pPr lvl="1"/>
            <a:r>
              <a:rPr lang="en-GB" sz="2800"/>
              <a:t>what will I do </a:t>
            </a:r>
            <a:r>
              <a:rPr lang="en-GB" sz="2800" b="1"/>
              <a:t>differently</a:t>
            </a:r>
            <a:r>
              <a:rPr lang="en-GB" sz="2800"/>
              <a:t> next time?</a:t>
            </a:r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01616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old medal">
            <a:extLst>
              <a:ext uri="{FF2B5EF4-FFF2-40B4-BE49-F238E27FC236}">
                <a16:creationId xmlns:a16="http://schemas.microsoft.com/office/drawing/2014/main" id="{50205E1B-7F95-434A-B4D4-C16EAC569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20515-FE64-47C9-AC33-9B823656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There’s no single best (or worst) way to reflect (or to teach!)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477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1153"/>
    </mc:Choice>
    <mc:Fallback xmlns="">
      <p:transition spd="slow" advTm="411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rson at an outdoor railway station looking at camera">
            <a:extLst>
              <a:ext uri="{FF2B5EF4-FFF2-40B4-BE49-F238E27FC236}">
                <a16:creationId xmlns:a16="http://schemas.microsoft.com/office/drawing/2014/main" id="{6BCD623C-E6C0-4F47-AB73-7141289D4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B7DB9-4C25-446A-9C7B-112C9CB6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>
                <a:ln w="22225">
                  <a:solidFill>
                    <a:schemeClr val="tx1"/>
                  </a:solidFill>
                  <a:miter lim="800000"/>
                </a:ln>
                <a:latin typeface="+mn-lt"/>
              </a:rPr>
              <a:t>What?</a:t>
            </a:r>
            <a:br>
              <a:rPr lang="en-US" sz="8100">
                <a:ln w="22225">
                  <a:solidFill>
                    <a:schemeClr val="tx1"/>
                  </a:solidFill>
                  <a:miter lim="800000"/>
                </a:ln>
                <a:latin typeface="+mn-lt"/>
              </a:rPr>
            </a:br>
            <a:r>
              <a:rPr lang="en-US" sz="8100">
                <a:ln w="22225">
                  <a:solidFill>
                    <a:schemeClr val="tx1"/>
                  </a:solidFill>
                  <a:miter lim="800000"/>
                </a:ln>
                <a:latin typeface="+mn-lt"/>
              </a:rPr>
              <a:t>So what?</a:t>
            </a:r>
            <a:br>
              <a:rPr lang="en-US" sz="8100">
                <a:ln w="22225">
                  <a:solidFill>
                    <a:schemeClr val="tx1"/>
                  </a:solidFill>
                  <a:miter lim="800000"/>
                </a:ln>
                <a:latin typeface="+mn-lt"/>
              </a:rPr>
            </a:br>
            <a:r>
              <a:rPr lang="en-US" sz="8100">
                <a:ln w="22225">
                  <a:solidFill>
                    <a:schemeClr val="tx1"/>
                  </a:solidFill>
                  <a:miter lim="800000"/>
                </a:ln>
                <a:latin typeface="+mn-lt"/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1778235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0494"/>
    </mc:Choice>
    <mc:Fallback xmlns="">
      <p:transition spd="slow" advTm="604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9F3C3-63C7-4D71-AE43-26A251AB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A moment for reflection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72640-2355-4F11-A49E-F158A9705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08" r="19248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ED758-9001-4BA4-B13A-2BD7C2FC2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3"/>
            <a:ext cx="6894576" cy="4015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Think about a time when you found learning difficult</a:t>
            </a:r>
          </a:p>
          <a:p>
            <a:r>
              <a:rPr lang="en-GB" b="1"/>
              <a:t>What</a:t>
            </a:r>
            <a:r>
              <a:rPr lang="en-GB"/>
              <a:t> was difficult? </a:t>
            </a:r>
          </a:p>
          <a:p>
            <a:r>
              <a:rPr lang="en-GB" b="1"/>
              <a:t>So what </a:t>
            </a:r>
            <a:r>
              <a:rPr lang="en-GB"/>
              <a:t>– why did you find it difficult? What was helpful and unhelpful? </a:t>
            </a:r>
          </a:p>
          <a:p>
            <a:r>
              <a:rPr lang="en-GB" b="1"/>
              <a:t>Now what </a:t>
            </a:r>
            <a:r>
              <a:rPr lang="en-GB"/>
              <a:t>– what did you learn from working through the difficulty? What might you do differently next time?</a:t>
            </a:r>
          </a:p>
          <a:p>
            <a:pPr marL="0" indent="0">
              <a:buNone/>
            </a:pPr>
            <a:r>
              <a:rPr lang="en-GB"/>
              <a:t>Thinking time – 5 minutes  </a:t>
            </a:r>
          </a:p>
          <a:p>
            <a:pPr marL="0" indent="0">
              <a:buNone/>
            </a:pPr>
            <a:r>
              <a:rPr lang="en-GB"/>
              <a:t>Sharing time – 10 minutes</a:t>
            </a:r>
          </a:p>
        </p:txBody>
      </p:sp>
    </p:spTree>
    <p:extLst>
      <p:ext uri="{BB962C8B-B14F-4D97-AF65-F5344CB8AC3E}">
        <p14:creationId xmlns:p14="http://schemas.microsoft.com/office/powerpoint/2010/main" val="57749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7916A-EE3E-4677-AA7C-808515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Reflection doesn’t need to lead to revolution</a:t>
            </a:r>
          </a:p>
        </p:txBody>
      </p:sp>
      <p:pic>
        <p:nvPicPr>
          <p:cNvPr id="5" name="Content Placeholder 4" descr="Butterflies in a garden of pink flowers">
            <a:extLst>
              <a:ext uri="{FF2B5EF4-FFF2-40B4-BE49-F238E27FC236}">
                <a16:creationId xmlns:a16="http://schemas.microsoft.com/office/drawing/2014/main" id="{3B246316-A7F9-4439-B562-0CDF4045B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3641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30"/>
    </mc:Choice>
    <mc:Fallback xmlns="">
      <p:transition spd="slow" advTm="2223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22A44-AC27-4E21-ACEE-E20D31D0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GB" sz="4000"/>
              <a:t>Developing teaching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9A9543-680C-43E6-9C9B-B3419AAD8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659344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245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Widescreen</PresentationFormat>
  <Paragraphs>136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 2</vt:lpstr>
      <vt:lpstr>Office Theme</vt:lpstr>
      <vt:lpstr>Establishing a Teaching Persona 4: reflection and developing your teaching</vt:lpstr>
      <vt:lpstr>Today</vt:lpstr>
      <vt:lpstr>Why reflect?</vt:lpstr>
      <vt:lpstr>The teacher as reflector</vt:lpstr>
      <vt:lpstr>There’s no single best (or worst) way to reflect (or to teach!) </vt:lpstr>
      <vt:lpstr>What? So what? Now what?</vt:lpstr>
      <vt:lpstr>A moment for reflection</vt:lpstr>
      <vt:lpstr>Reflection doesn’t need to lead to revolution</vt:lpstr>
      <vt:lpstr>Developing teaching</vt:lpstr>
      <vt:lpstr>Gaye Manwaring: Conjunction Model </vt:lpstr>
      <vt:lpstr>PowerPoint Presentation</vt:lpstr>
      <vt:lpstr>padlet.com/drjess/pic </vt:lpstr>
      <vt:lpstr>Reasons for self-criticism</vt:lpstr>
      <vt:lpstr>Common processes</vt:lpstr>
      <vt:lpstr>PowerPoint Presentation</vt:lpstr>
      <vt:lpstr>What kind of coach do you want to be for yourself?</vt:lpstr>
      <vt:lpstr>Further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a Teaching Persona 4: reflection and developing your teaching</dc:title>
  <dc:creator>Hancock, Jessica</dc:creator>
  <cp:lastModifiedBy>Hancock, Jessica</cp:lastModifiedBy>
  <cp:revision>8</cp:revision>
  <dcterms:created xsi:type="dcterms:W3CDTF">2021-01-21T16:17:56Z</dcterms:created>
  <dcterms:modified xsi:type="dcterms:W3CDTF">2021-06-09T08:38:12Z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2021-06-07T09:08:35Z</vt:lpwstr>
  </property>
  <property fmtid="{D5CDD505-2E9C-101B-9397-08002B2CF9AE}" pid="4" name="MSIP_Label_06c24981-b6df-48f8-949b-0896357b9b03_Method">
    <vt:lpwstr>Privileged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376c040a-9aa2-4c4b-a0d4-93cf47e8a6dd</vt:lpwstr>
  </property>
  <property fmtid="{D5CDD505-2E9C-101B-9397-08002B2CF9AE}" pid="8" name="MSIP_Label_06c24981-b6df-48f8-949b-0896357b9b03_ContentBits">
    <vt:lpwstr>0</vt:lpwstr>
  </property>
</Properties>
</file>